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72" r:id="rId7"/>
    <p:sldId id="263" r:id="rId8"/>
    <p:sldId id="269" r:id="rId9"/>
    <p:sldId id="268"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C8613D-05EB-4653-B6B9-3EA9E70DCCD9}"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3500332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C8613D-05EB-4653-B6B9-3EA9E70DCCD9}"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309924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C8613D-05EB-4653-B6B9-3EA9E70DCCD9}"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160028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C8613D-05EB-4653-B6B9-3EA9E70DCCD9}"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108444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C8613D-05EB-4653-B6B9-3EA9E70DCCD9}" type="datetimeFigureOut">
              <a:rPr lang="en-GB" smtClean="0"/>
              <a:t>18/09/2024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20088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C8613D-05EB-4653-B6B9-3EA9E70DCCD9}" type="datetimeFigureOut">
              <a:rPr lang="en-GB" smtClean="0"/>
              <a:t>18/09/2024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357329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C8613D-05EB-4653-B6B9-3EA9E70DCCD9}" type="datetimeFigureOut">
              <a:rPr lang="en-GB" smtClean="0"/>
              <a:t>18/09/2024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284185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C8613D-05EB-4653-B6B9-3EA9E70DCCD9}" type="datetimeFigureOut">
              <a:rPr lang="en-GB" smtClean="0"/>
              <a:t>18/09/2024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54983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8613D-05EB-4653-B6B9-3EA9E70DCCD9}" type="datetimeFigureOut">
              <a:rPr lang="en-GB" smtClean="0"/>
              <a:t>18/09/2024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413119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C8613D-05EB-4653-B6B9-3EA9E70DCCD9}" type="datetimeFigureOut">
              <a:rPr lang="en-GB" smtClean="0"/>
              <a:t>18/09/2024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215710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C8613D-05EB-4653-B6B9-3EA9E70DCCD9}" type="datetimeFigureOut">
              <a:rPr lang="en-GB" smtClean="0"/>
              <a:t>18/09/2024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4B9BBC-1E55-4A1C-B7C9-0C0CB9295AF4}" type="slidenum">
              <a:rPr lang="en-GB" smtClean="0"/>
              <a:t>‹#›</a:t>
            </a:fld>
            <a:endParaRPr lang="en-GB"/>
          </a:p>
        </p:txBody>
      </p:sp>
    </p:spTree>
    <p:extLst>
      <p:ext uri="{BB962C8B-B14F-4D97-AF65-F5344CB8AC3E}">
        <p14:creationId xmlns:p14="http://schemas.microsoft.com/office/powerpoint/2010/main" val="2531578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8613D-05EB-4653-B6B9-3EA9E70DCCD9}" type="datetimeFigureOut">
              <a:rPr lang="en-GB" smtClean="0"/>
              <a:t>18/09/2024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B9BBC-1E55-4A1C-B7C9-0C0CB9295AF4}" type="slidenum">
              <a:rPr lang="en-GB" smtClean="0"/>
              <a:t>‹#›</a:t>
            </a:fld>
            <a:endParaRPr lang="en-GB"/>
          </a:p>
        </p:txBody>
      </p:sp>
    </p:spTree>
    <p:extLst>
      <p:ext uri="{BB962C8B-B14F-4D97-AF65-F5344CB8AC3E}">
        <p14:creationId xmlns:p14="http://schemas.microsoft.com/office/powerpoint/2010/main" val="193431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9943" y="299403"/>
            <a:ext cx="9144000" cy="1947408"/>
          </a:xfrm>
        </p:spPr>
        <p:txBody>
          <a:bodyPr/>
          <a:lstStyle/>
          <a:p>
            <a:r>
              <a:rPr lang="en-GB" u="sng" dirty="0" smtClean="0">
                <a:latin typeface="XCCW Joined 23a" panose="03050602040000000000" pitchFamily="66" charset="0"/>
              </a:rPr>
              <a:t>House Teams</a:t>
            </a:r>
            <a:endParaRPr lang="en-GB" u="sng" dirty="0">
              <a:latin typeface="XCCW Joined 23a" panose="03050602040000000000" pitchFamily="66" charset="0"/>
            </a:endParaRPr>
          </a:p>
        </p:txBody>
      </p:sp>
      <p:graphicFrame>
        <p:nvGraphicFramePr>
          <p:cNvPr id="7" name="Object 6"/>
          <p:cNvGraphicFramePr>
            <a:graphicFrameLocks noChangeAspect="1"/>
          </p:cNvGraphicFramePr>
          <p:nvPr>
            <p:extLst/>
          </p:nvPr>
        </p:nvGraphicFramePr>
        <p:xfrm>
          <a:off x="544907" y="2953513"/>
          <a:ext cx="10994366" cy="3491322"/>
        </p:xfrm>
        <a:graphic>
          <a:graphicData uri="http://schemas.openxmlformats.org/presentationml/2006/ole">
            <mc:AlternateContent xmlns:mc="http://schemas.openxmlformats.org/markup-compatibility/2006">
              <mc:Choice xmlns:v="urn:schemas-microsoft-com:vml" Requires="v">
                <p:oleObj spid="_x0000_s1053" name="Document" r:id="rId3" imgW="9793194" imgH="3110149" progId="Word.Document.12">
                  <p:embed/>
                </p:oleObj>
              </mc:Choice>
              <mc:Fallback>
                <p:oleObj name="Document" r:id="rId3" imgW="9793194" imgH="3110149" progId="Word.Document.12">
                  <p:embed/>
                  <p:pic>
                    <p:nvPicPr>
                      <p:cNvPr id="7" name="Object 6"/>
                      <p:cNvPicPr/>
                      <p:nvPr/>
                    </p:nvPicPr>
                    <p:blipFill>
                      <a:blip r:embed="rId4"/>
                      <a:stretch>
                        <a:fillRect/>
                      </a:stretch>
                    </p:blipFill>
                    <p:spPr>
                      <a:xfrm>
                        <a:off x="544907" y="2953513"/>
                        <a:ext cx="10994366" cy="3491322"/>
                      </a:xfrm>
                      <a:prstGeom prst="rect">
                        <a:avLst/>
                      </a:prstGeom>
                    </p:spPr>
                  </p:pic>
                </p:oleObj>
              </mc:Fallback>
            </mc:AlternateContent>
          </a:graphicData>
        </a:graphic>
      </p:graphicFrame>
    </p:spTree>
    <p:extLst>
      <p:ext uri="{BB962C8B-B14F-4D97-AF65-F5344CB8AC3E}">
        <p14:creationId xmlns:p14="http://schemas.microsoft.com/office/powerpoint/2010/main" val="1311150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394" y="1658982"/>
            <a:ext cx="10920548" cy="4532811"/>
          </a:xfrm>
        </p:spPr>
        <p:txBody>
          <a:bodyPr>
            <a:noAutofit/>
          </a:bodyPr>
          <a:lstStyle/>
          <a:p>
            <a:pPr algn="l"/>
            <a:r>
              <a:rPr lang="en-GB" sz="3600" u="sng" dirty="0" smtClean="0">
                <a:latin typeface="CCW Cursive Writing 23" panose="03050602040000000000" pitchFamily="66" charset="0"/>
              </a:rPr>
              <a:t>Roles and responsibilities of captain and vice captain</a:t>
            </a:r>
            <a:r>
              <a:rPr lang="en-GB" sz="3600" dirty="0" smtClean="0">
                <a:latin typeface="CCW Cursive Writing 23" panose="03050602040000000000" pitchFamily="66" charset="0"/>
              </a:rPr>
              <a:t/>
            </a:r>
            <a:br>
              <a:rPr lang="en-GB" sz="3600" dirty="0" smtClean="0">
                <a:latin typeface="CCW Cursive Writing 23" panose="03050602040000000000" pitchFamily="66" charset="0"/>
              </a:rPr>
            </a:br>
            <a:r>
              <a:rPr lang="en-GB" sz="4400" dirty="0">
                <a:latin typeface="XCCW Joined 23a" panose="03050602040000000000" pitchFamily="66" charset="0"/>
              </a:rPr>
              <a:t/>
            </a:r>
            <a:br>
              <a:rPr lang="en-GB" sz="4400" dirty="0">
                <a:latin typeface="XCCW Joined 23a" panose="03050602040000000000" pitchFamily="66" charset="0"/>
              </a:rPr>
            </a:br>
            <a:r>
              <a:rPr lang="en-GB" sz="3200" dirty="0" smtClean="0">
                <a:latin typeface="CCW Cursive Writing 23" panose="03050602040000000000" pitchFamily="66" charset="0"/>
              </a:rPr>
              <a:t>Display </a:t>
            </a:r>
            <a:r>
              <a:rPr lang="en-GB" sz="3200" dirty="0">
                <a:latin typeface="CCW Cursive Writing 23" panose="03050602040000000000" pitchFamily="66" charset="0"/>
              </a:rPr>
              <a:t>in hall for winners, set up </a:t>
            </a:r>
            <a:r>
              <a:rPr lang="en-GB" sz="3200" dirty="0" smtClean="0">
                <a:latin typeface="CCW Cursive Writing 23" panose="03050602040000000000" pitchFamily="66" charset="0"/>
              </a:rPr>
              <a:t>competitions, </a:t>
            </a:r>
            <a:r>
              <a:rPr lang="en-GB" sz="3200" dirty="0">
                <a:latin typeface="CCW Cursive Writing 23" panose="03050602040000000000" pitchFamily="66" charset="0"/>
              </a:rPr>
              <a:t>share results in assemblies, take part in assemblies, </a:t>
            </a:r>
            <a:r>
              <a:rPr lang="en-GB" sz="3200" dirty="0" smtClean="0">
                <a:latin typeface="CCW Cursive Writing 23" panose="03050602040000000000" pitchFamily="66" charset="0"/>
              </a:rPr>
              <a:t>help on sports day,  </a:t>
            </a:r>
            <a:r>
              <a:rPr lang="en-GB" sz="3200" dirty="0">
                <a:latin typeface="CCW Cursive Writing 23" panose="03050602040000000000" pitchFamily="66" charset="0"/>
              </a:rPr>
              <a:t>helping on </a:t>
            </a:r>
            <a:r>
              <a:rPr lang="en-GB" sz="3200" dirty="0" smtClean="0">
                <a:latin typeface="CCW Cursive Writing 23" panose="03050602040000000000" pitchFamily="66" charset="0"/>
              </a:rPr>
              <a:t>competitions, promotion of charities, gathering feedback on charity days, introduce house system to year one</a:t>
            </a:r>
            <a:endParaRPr lang="en-GB" sz="3200" dirty="0">
              <a:latin typeface="CCW Cursive Writing 23" panose="03050602040000000000" pitchFamily="66" charset="0"/>
            </a:endParaRPr>
          </a:p>
        </p:txBody>
      </p:sp>
    </p:spTree>
    <p:extLst>
      <p:ext uri="{BB962C8B-B14F-4D97-AF65-F5344CB8AC3E}">
        <p14:creationId xmlns:p14="http://schemas.microsoft.com/office/powerpoint/2010/main" val="3044947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7753" y="240204"/>
            <a:ext cx="11116491" cy="1634141"/>
          </a:xfrm>
        </p:spPr>
        <p:txBody>
          <a:bodyPr>
            <a:noAutofit/>
          </a:bodyPr>
          <a:lstStyle/>
          <a:p>
            <a:pPr lvl="0" algn="l"/>
            <a:r>
              <a:rPr lang="en-GB" sz="3600" u="sng" dirty="0" smtClean="0">
                <a:latin typeface="CCW Cursive Writing 23" panose="03050602040000000000" pitchFamily="66" charset="0"/>
              </a:rPr>
              <a:t>How to apply</a:t>
            </a:r>
            <a:br>
              <a:rPr lang="en-GB" sz="3600" u="sng" dirty="0" smtClean="0">
                <a:latin typeface="CCW Cursive Writing 23" panose="03050602040000000000" pitchFamily="66" charset="0"/>
              </a:rPr>
            </a:br>
            <a:r>
              <a:rPr lang="en-GB" sz="3600" dirty="0" smtClean="0">
                <a:latin typeface="CCW Cursive Writing 23" panose="03050602040000000000" pitchFamily="66" charset="0"/>
              </a:rPr>
              <a:t/>
            </a:r>
            <a:br>
              <a:rPr lang="en-GB" sz="3600" dirty="0" smtClean="0">
                <a:latin typeface="CCW Cursive Writing 23" panose="03050602040000000000" pitchFamily="66" charset="0"/>
              </a:rPr>
            </a:br>
            <a:endParaRPr lang="en-GB" sz="3600" dirty="0">
              <a:latin typeface="CCW Cursive Writing 23" panose="03050602040000000000" pitchFamily="66" charset="0"/>
            </a:endParaRPr>
          </a:p>
        </p:txBody>
      </p:sp>
      <p:pic>
        <p:nvPicPr>
          <p:cNvPr id="3" name="Picture 2"/>
          <p:cNvPicPr>
            <a:picLocks noChangeAspect="1"/>
          </p:cNvPicPr>
          <p:nvPr/>
        </p:nvPicPr>
        <p:blipFill>
          <a:blip r:embed="rId2"/>
          <a:stretch>
            <a:fillRect/>
          </a:stretch>
        </p:blipFill>
        <p:spPr>
          <a:xfrm>
            <a:off x="276223" y="922831"/>
            <a:ext cx="5819775" cy="5597889"/>
          </a:xfrm>
          <a:prstGeom prst="rect">
            <a:avLst/>
          </a:prstGeom>
        </p:spPr>
      </p:pic>
      <p:pic>
        <p:nvPicPr>
          <p:cNvPr id="4" name="Picture 3"/>
          <p:cNvPicPr>
            <a:picLocks noChangeAspect="1"/>
          </p:cNvPicPr>
          <p:nvPr/>
        </p:nvPicPr>
        <p:blipFill>
          <a:blip r:embed="rId3"/>
          <a:stretch>
            <a:fillRect/>
          </a:stretch>
        </p:blipFill>
        <p:spPr>
          <a:xfrm>
            <a:off x="6315074" y="1522436"/>
            <a:ext cx="5600700" cy="4398677"/>
          </a:xfrm>
          <a:prstGeom prst="rect">
            <a:avLst/>
          </a:prstGeom>
        </p:spPr>
      </p:pic>
    </p:spTree>
    <p:extLst>
      <p:ext uri="{BB962C8B-B14F-4D97-AF65-F5344CB8AC3E}">
        <p14:creationId xmlns:p14="http://schemas.microsoft.com/office/powerpoint/2010/main" val="1856391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CW Cursive Writing 23" panose="03050602040000000000" pitchFamily="66" charset="0"/>
              </a:rPr>
              <a:t>The House System</a:t>
            </a:r>
            <a:endParaRPr lang="en-GB" dirty="0">
              <a:latin typeface="CCW Cursive Writing 23" panose="03050602040000000000" pitchFamily="66" charset="0"/>
            </a:endParaRPr>
          </a:p>
        </p:txBody>
      </p:sp>
      <p:sp>
        <p:nvSpPr>
          <p:cNvPr id="3" name="Content Placeholder 2"/>
          <p:cNvSpPr>
            <a:spLocks noGrp="1"/>
          </p:cNvSpPr>
          <p:nvPr>
            <p:ph idx="1"/>
          </p:nvPr>
        </p:nvSpPr>
        <p:spPr/>
        <p:txBody>
          <a:bodyPr>
            <a:normAutofit/>
          </a:bodyPr>
          <a:lstStyle/>
          <a:p>
            <a:pPr marL="0" indent="0">
              <a:lnSpc>
                <a:spcPct val="100000"/>
              </a:lnSpc>
              <a:buNone/>
            </a:pPr>
            <a:r>
              <a:rPr lang="en-GB" sz="2400" dirty="0" smtClean="0">
                <a:latin typeface="CCW Cursive Writing 23" panose="03050602040000000000" pitchFamily="66" charset="0"/>
              </a:rPr>
              <a:t>We use a House System across the school to promote the notion of how we operate as a </a:t>
            </a:r>
            <a:r>
              <a:rPr lang="en-GB" sz="2400" u="sng" dirty="0" smtClean="0">
                <a:latin typeface="CCW Cursive Writing 23" panose="03050602040000000000" pitchFamily="66" charset="0"/>
              </a:rPr>
              <a:t>TEAM</a:t>
            </a:r>
            <a:r>
              <a:rPr lang="en-GB" sz="2400" dirty="0" smtClean="0">
                <a:latin typeface="CCW Cursive Writing 23" panose="03050602040000000000" pitchFamily="66" charset="0"/>
              </a:rPr>
              <a:t> at King’s Hill. </a:t>
            </a:r>
          </a:p>
          <a:p>
            <a:pPr marL="0" indent="0">
              <a:lnSpc>
                <a:spcPct val="100000"/>
              </a:lnSpc>
              <a:buNone/>
            </a:pPr>
            <a:endParaRPr lang="en-GB" sz="2400" dirty="0">
              <a:latin typeface="CCW Cursive Writing 23" panose="03050602040000000000" pitchFamily="66" charset="0"/>
            </a:endParaRPr>
          </a:p>
          <a:p>
            <a:pPr marL="0" indent="0">
              <a:lnSpc>
                <a:spcPct val="100000"/>
              </a:lnSpc>
              <a:buNone/>
            </a:pPr>
            <a:r>
              <a:rPr lang="en-GB" sz="2400" dirty="0" smtClean="0">
                <a:latin typeface="CCW Cursive Writing 23" panose="03050602040000000000" pitchFamily="66" charset="0"/>
              </a:rPr>
              <a:t>The House System upholds the values and ethos of our school and provides all of you opportunities to become involved in team events / activities and gain life skills to support you as you grow. </a:t>
            </a:r>
            <a:endParaRPr lang="en-GB" sz="2400" dirty="0">
              <a:latin typeface="CCW Cursive Writing 23" panose="03050602040000000000" pitchFamily="66" charset="0"/>
            </a:endParaRPr>
          </a:p>
        </p:txBody>
      </p:sp>
    </p:spTree>
    <p:extLst>
      <p:ext uri="{BB962C8B-B14F-4D97-AF65-F5344CB8AC3E}">
        <p14:creationId xmlns:p14="http://schemas.microsoft.com/office/powerpoint/2010/main" val="2776426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CW Cursive Writing 23" panose="03050602040000000000" pitchFamily="66" charset="0"/>
              </a:rPr>
              <a:t>The House System</a:t>
            </a:r>
            <a:endParaRPr lang="en-GB" dirty="0">
              <a:latin typeface="CCW Cursive Writing 23" panose="03050602040000000000" pitchFamily="66" charset="0"/>
            </a:endParaRPr>
          </a:p>
        </p:txBody>
      </p:sp>
      <p:sp>
        <p:nvSpPr>
          <p:cNvPr id="3" name="Content Placeholder 2"/>
          <p:cNvSpPr>
            <a:spLocks noGrp="1"/>
          </p:cNvSpPr>
          <p:nvPr>
            <p:ph idx="1"/>
          </p:nvPr>
        </p:nvSpPr>
        <p:spPr>
          <a:xfrm>
            <a:off x="838200" y="1449977"/>
            <a:ext cx="10515600" cy="5190666"/>
          </a:xfrm>
        </p:spPr>
        <p:txBody>
          <a:bodyPr>
            <a:noAutofit/>
          </a:bodyPr>
          <a:lstStyle/>
          <a:p>
            <a:pPr marL="0" indent="0">
              <a:lnSpc>
                <a:spcPct val="100000"/>
              </a:lnSpc>
              <a:buNone/>
            </a:pPr>
            <a:r>
              <a:rPr lang="en-GB" sz="2400" dirty="0" smtClean="0">
                <a:latin typeface="CCW Cursive Writing 23" panose="03050602040000000000" pitchFamily="66" charset="0"/>
              </a:rPr>
              <a:t>By taking part in the House System you gain attributes which reflect our school expectations:</a:t>
            </a:r>
          </a:p>
          <a:p>
            <a:pPr>
              <a:lnSpc>
                <a:spcPct val="100000"/>
              </a:lnSpc>
            </a:pPr>
            <a:r>
              <a:rPr lang="en-GB" sz="2400" dirty="0" smtClean="0">
                <a:latin typeface="CCW Cursive Writing 23" panose="03050602040000000000" pitchFamily="66" charset="0"/>
              </a:rPr>
              <a:t>Teamwork</a:t>
            </a:r>
          </a:p>
          <a:p>
            <a:pPr>
              <a:lnSpc>
                <a:spcPct val="100000"/>
              </a:lnSpc>
            </a:pPr>
            <a:r>
              <a:rPr lang="en-GB" sz="2400" dirty="0" smtClean="0">
                <a:latin typeface="CCW Cursive Writing 23" panose="03050602040000000000" pitchFamily="66" charset="0"/>
              </a:rPr>
              <a:t>Achievement </a:t>
            </a:r>
          </a:p>
          <a:p>
            <a:pPr>
              <a:lnSpc>
                <a:spcPct val="100000"/>
              </a:lnSpc>
            </a:pPr>
            <a:r>
              <a:rPr lang="en-GB" sz="2400" dirty="0" smtClean="0">
                <a:latin typeface="CCW Cursive Writing 23" panose="03050602040000000000" pitchFamily="66" charset="0"/>
              </a:rPr>
              <a:t>Challenge / competitiveness</a:t>
            </a:r>
          </a:p>
          <a:p>
            <a:pPr>
              <a:lnSpc>
                <a:spcPct val="100000"/>
              </a:lnSpc>
            </a:pPr>
            <a:r>
              <a:rPr lang="en-GB" sz="2400" dirty="0" smtClean="0">
                <a:latin typeface="CCW Cursive Writing 23" panose="03050602040000000000" pitchFamily="66" charset="0"/>
              </a:rPr>
              <a:t>Leadership</a:t>
            </a:r>
          </a:p>
          <a:p>
            <a:pPr>
              <a:lnSpc>
                <a:spcPct val="100000"/>
              </a:lnSpc>
            </a:pPr>
            <a:r>
              <a:rPr lang="en-GB" sz="2400" dirty="0" smtClean="0">
                <a:latin typeface="CCW Cursive Writing 23" panose="03050602040000000000" pitchFamily="66" charset="0"/>
              </a:rPr>
              <a:t>Individual / collective responsibility </a:t>
            </a:r>
          </a:p>
          <a:p>
            <a:pPr>
              <a:lnSpc>
                <a:spcPct val="100000"/>
              </a:lnSpc>
            </a:pPr>
            <a:r>
              <a:rPr lang="en-GB" sz="2400" dirty="0" smtClean="0">
                <a:latin typeface="CCW Cursive Writing 23" panose="03050602040000000000" pitchFamily="66" charset="0"/>
              </a:rPr>
              <a:t>Confidence</a:t>
            </a:r>
          </a:p>
          <a:p>
            <a:pPr>
              <a:lnSpc>
                <a:spcPct val="100000"/>
              </a:lnSpc>
            </a:pPr>
            <a:r>
              <a:rPr lang="en-GB" sz="2400" dirty="0" smtClean="0">
                <a:latin typeface="CCW Cursive Writing 23" panose="03050602040000000000" pitchFamily="66" charset="0"/>
              </a:rPr>
              <a:t>Communication Skills</a:t>
            </a:r>
          </a:p>
          <a:p>
            <a:pPr>
              <a:lnSpc>
                <a:spcPct val="100000"/>
              </a:lnSpc>
            </a:pPr>
            <a:r>
              <a:rPr lang="en-GB" sz="2400" dirty="0" smtClean="0">
                <a:latin typeface="CCW Cursive Writing 23" panose="03050602040000000000" pitchFamily="66" charset="0"/>
              </a:rPr>
              <a:t>Flexibility and resilience</a:t>
            </a:r>
            <a:endParaRPr lang="en-GB" sz="2400" dirty="0">
              <a:latin typeface="CCW Cursive Writing 23" panose="03050602040000000000" pitchFamily="66" charset="0"/>
            </a:endParaRPr>
          </a:p>
        </p:txBody>
      </p:sp>
    </p:spTree>
    <p:extLst>
      <p:ext uri="{BB962C8B-B14F-4D97-AF65-F5344CB8AC3E}">
        <p14:creationId xmlns:p14="http://schemas.microsoft.com/office/powerpoint/2010/main" val="1100703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221433"/>
            <a:ext cx="10515600" cy="1325563"/>
          </a:xfrm>
        </p:spPr>
        <p:txBody>
          <a:bodyPr/>
          <a:lstStyle/>
          <a:p>
            <a:r>
              <a:rPr lang="en-GB" u="sng" dirty="0" smtClean="0">
                <a:latin typeface="CCW Cursive Writing 23" panose="03050602040000000000" pitchFamily="66" charset="0"/>
              </a:rPr>
              <a:t>House Points/Dojos</a:t>
            </a:r>
            <a:endParaRPr lang="en-GB" u="sng" dirty="0">
              <a:latin typeface="CCW Cursive Writing 23" panose="03050602040000000000" pitchFamily="66" charset="0"/>
            </a:endParaRPr>
          </a:p>
        </p:txBody>
      </p:sp>
      <p:sp>
        <p:nvSpPr>
          <p:cNvPr id="3" name="Content Placeholder 2"/>
          <p:cNvSpPr>
            <a:spLocks noGrp="1"/>
          </p:cNvSpPr>
          <p:nvPr>
            <p:ph idx="1"/>
          </p:nvPr>
        </p:nvSpPr>
        <p:spPr>
          <a:xfrm>
            <a:off x="576943" y="1446802"/>
            <a:ext cx="10515600" cy="4980124"/>
          </a:xfrm>
        </p:spPr>
        <p:txBody>
          <a:bodyPr>
            <a:normAutofit/>
          </a:bodyPr>
          <a:lstStyle/>
          <a:p>
            <a:pPr marL="0" indent="0">
              <a:lnSpc>
                <a:spcPct val="100000"/>
              </a:lnSpc>
              <a:buNone/>
            </a:pPr>
            <a:r>
              <a:rPr lang="en-GB" dirty="0" smtClean="0">
                <a:latin typeface="CCW Cursive Writing 23" panose="03050602040000000000" pitchFamily="66" charset="0"/>
              </a:rPr>
              <a:t>House points form part of the whole school reward system.</a:t>
            </a:r>
          </a:p>
          <a:p>
            <a:pPr marL="0" indent="0">
              <a:lnSpc>
                <a:spcPct val="100000"/>
              </a:lnSpc>
              <a:buNone/>
            </a:pPr>
            <a:r>
              <a:rPr lang="en-GB" dirty="0" smtClean="0">
                <a:latin typeface="CCW Cursive Writing 23" panose="03050602040000000000" pitchFamily="66" charset="0"/>
              </a:rPr>
              <a:t>House points encourage a team ethos across the school and allow pupils of all ages to have a common goal.</a:t>
            </a:r>
          </a:p>
          <a:p>
            <a:pPr marL="0" indent="0">
              <a:lnSpc>
                <a:spcPct val="100000"/>
              </a:lnSpc>
              <a:buNone/>
            </a:pPr>
            <a:r>
              <a:rPr lang="en-GB" dirty="0" smtClean="0">
                <a:latin typeface="CCW Cursive Writing 23" panose="03050602040000000000" pitchFamily="66" charset="0"/>
              </a:rPr>
              <a:t>Every pupil, from Year 1 to Year 6, are sorted into one of the four houses </a:t>
            </a:r>
          </a:p>
          <a:p>
            <a:pPr marL="0" indent="0">
              <a:lnSpc>
                <a:spcPct val="100000"/>
              </a:lnSpc>
              <a:buNone/>
            </a:pPr>
            <a:r>
              <a:rPr lang="en-GB" dirty="0" smtClean="0">
                <a:latin typeface="CCW Cursive Writing 23" panose="03050602040000000000" pitchFamily="66" charset="0"/>
              </a:rPr>
              <a:t>You will be in the same house as your brothers and sisters</a:t>
            </a:r>
            <a:endParaRPr lang="en-GB" dirty="0">
              <a:latin typeface="CCW Cursive Writing 23" panose="03050602040000000000" pitchFamily="66" charset="0"/>
            </a:endParaRPr>
          </a:p>
        </p:txBody>
      </p:sp>
    </p:spTree>
    <p:extLst>
      <p:ext uri="{BB962C8B-B14F-4D97-AF65-F5344CB8AC3E}">
        <p14:creationId xmlns:p14="http://schemas.microsoft.com/office/powerpoint/2010/main" val="2552014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CCW Cursive Writing 23" panose="03050602040000000000" pitchFamily="66" charset="0"/>
              </a:rPr>
              <a:t>How they are gained? </a:t>
            </a:r>
            <a:endParaRPr lang="en-GB" dirty="0">
              <a:latin typeface="CCW Cursive Writing 23" panose="03050602040000000000" pitchFamily="66" charset="0"/>
            </a:endParaRPr>
          </a:p>
        </p:txBody>
      </p:sp>
      <p:sp>
        <p:nvSpPr>
          <p:cNvPr id="3" name="Content Placeholder 2"/>
          <p:cNvSpPr>
            <a:spLocks noGrp="1"/>
          </p:cNvSpPr>
          <p:nvPr>
            <p:ph idx="1"/>
          </p:nvPr>
        </p:nvSpPr>
        <p:spPr/>
        <p:txBody>
          <a:bodyPr/>
          <a:lstStyle/>
          <a:p>
            <a:pPr marL="0" indent="0">
              <a:buNone/>
            </a:pPr>
            <a:r>
              <a:rPr lang="en-GB" dirty="0" smtClean="0">
                <a:latin typeface="CCW Cursive Writing 23" panose="03050602040000000000" pitchFamily="66" charset="0"/>
              </a:rPr>
              <a:t>House points can be gained through the participating in team events, through the different house tournaments and your dojos in class. </a:t>
            </a:r>
          </a:p>
          <a:p>
            <a:pPr marL="0" indent="0">
              <a:buNone/>
            </a:pPr>
            <a:endParaRPr lang="en-GB" dirty="0">
              <a:latin typeface="CCW Cursive Writing 23" panose="03050602040000000000" pitchFamily="66" charset="0"/>
            </a:endParaRPr>
          </a:p>
          <a:p>
            <a:pPr marL="0" indent="0">
              <a:buNone/>
            </a:pPr>
            <a:endParaRPr lang="en-GB" dirty="0" smtClean="0">
              <a:latin typeface="CCW Cursive Writing 23" panose="03050602040000000000" pitchFamily="66" charset="0"/>
            </a:endParaRPr>
          </a:p>
          <a:p>
            <a:pPr marL="0" indent="0">
              <a:buNone/>
            </a:pPr>
            <a:r>
              <a:rPr lang="en-GB" dirty="0" smtClean="0">
                <a:solidFill>
                  <a:srgbClr val="7030A0"/>
                </a:solidFill>
                <a:latin typeface="CCW Cursive Writing 23" panose="03050602040000000000" pitchFamily="66" charset="0"/>
              </a:rPr>
              <a:t>Can anyone remind us what you can earn a dojo for?</a:t>
            </a:r>
            <a:endParaRPr lang="en-GB" dirty="0">
              <a:solidFill>
                <a:srgbClr val="7030A0"/>
              </a:solidFill>
              <a:latin typeface="CCW Cursive Writing 23" panose="03050602040000000000" pitchFamily="66" charset="0"/>
            </a:endParaRPr>
          </a:p>
        </p:txBody>
      </p:sp>
    </p:spTree>
    <p:extLst>
      <p:ext uri="{BB962C8B-B14F-4D97-AF65-F5344CB8AC3E}">
        <p14:creationId xmlns:p14="http://schemas.microsoft.com/office/powerpoint/2010/main" val="708131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10" name="Picture 9"/>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601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CCW Cursive Writing 23" panose="03050602040000000000" pitchFamily="66" charset="0"/>
              </a:rPr>
              <a:t>The Houses</a:t>
            </a:r>
            <a:endParaRPr lang="en-GB" u="sng" dirty="0">
              <a:latin typeface="CCW Cursive Writing 23" panose="03050602040000000000" pitchFamily="66" charset="0"/>
            </a:endParaRPr>
          </a:p>
        </p:txBody>
      </p:sp>
      <p:sp>
        <p:nvSpPr>
          <p:cNvPr id="3" name="Content Placeholder 2"/>
          <p:cNvSpPr>
            <a:spLocks noGrp="1"/>
          </p:cNvSpPr>
          <p:nvPr>
            <p:ph idx="1"/>
          </p:nvPr>
        </p:nvSpPr>
        <p:spPr/>
        <p:txBody>
          <a:bodyPr>
            <a:normAutofit/>
          </a:bodyPr>
          <a:lstStyle/>
          <a:p>
            <a:pPr marL="0" indent="0">
              <a:buNone/>
            </a:pPr>
            <a:r>
              <a:rPr lang="en-GB" dirty="0">
                <a:solidFill>
                  <a:srgbClr val="00B0F0"/>
                </a:solidFill>
                <a:latin typeface="CCW Cursive Writing 23" panose="03050602040000000000" pitchFamily="66" charset="0"/>
              </a:rPr>
              <a:t>AQUA – blue – Mrs Bahia</a:t>
            </a:r>
          </a:p>
          <a:p>
            <a:pPr marL="0" indent="0">
              <a:buNone/>
            </a:pPr>
            <a:endParaRPr lang="en-GB" dirty="0">
              <a:latin typeface="CCW Cursive Writing 23" panose="03050602040000000000" pitchFamily="66" charset="0"/>
            </a:endParaRPr>
          </a:p>
          <a:p>
            <a:pPr marL="0" indent="0">
              <a:buNone/>
            </a:pPr>
            <a:r>
              <a:rPr lang="en-GB" dirty="0" smtClean="0">
                <a:solidFill>
                  <a:srgbClr val="FF0000"/>
                </a:solidFill>
                <a:latin typeface="CCW Cursive Writing 23" panose="03050602040000000000" pitchFamily="66" charset="0"/>
              </a:rPr>
              <a:t>IGNIS – red – Mrs </a:t>
            </a:r>
            <a:r>
              <a:rPr lang="en-GB" dirty="0" err="1" smtClean="0">
                <a:solidFill>
                  <a:srgbClr val="FF0000"/>
                </a:solidFill>
                <a:latin typeface="CCW Cursive Writing 23" panose="03050602040000000000" pitchFamily="66" charset="0"/>
              </a:rPr>
              <a:t>Kemshall</a:t>
            </a:r>
            <a:endParaRPr lang="en-GB" dirty="0" smtClean="0">
              <a:solidFill>
                <a:srgbClr val="FF0000"/>
              </a:solidFill>
              <a:latin typeface="CCW Cursive Writing 23" panose="03050602040000000000" pitchFamily="66" charset="0"/>
            </a:endParaRPr>
          </a:p>
          <a:p>
            <a:pPr marL="0" indent="0">
              <a:buNone/>
            </a:pPr>
            <a:endParaRPr lang="en-GB" dirty="0">
              <a:latin typeface="CCW Cursive Writing 23" panose="03050602040000000000" pitchFamily="66" charset="0"/>
            </a:endParaRPr>
          </a:p>
          <a:p>
            <a:pPr marL="0" indent="0">
              <a:buNone/>
            </a:pPr>
            <a:r>
              <a:rPr lang="en-GB" dirty="0" smtClean="0">
                <a:solidFill>
                  <a:srgbClr val="00B050"/>
                </a:solidFill>
                <a:latin typeface="CCW Cursive Writing 23" panose="03050602040000000000" pitchFamily="66" charset="0"/>
              </a:rPr>
              <a:t>TERRA – green – Miss Roberts</a:t>
            </a:r>
          </a:p>
          <a:p>
            <a:pPr marL="0" indent="0">
              <a:buNone/>
            </a:pPr>
            <a:endParaRPr lang="en-GB" dirty="0">
              <a:latin typeface="CCW Cursive Writing 23" panose="03050602040000000000" pitchFamily="66" charset="0"/>
            </a:endParaRPr>
          </a:p>
          <a:p>
            <a:pPr marL="0" indent="0">
              <a:buNone/>
            </a:pPr>
            <a:r>
              <a:rPr lang="en-GB" dirty="0">
                <a:solidFill>
                  <a:srgbClr val="FFC000"/>
                </a:solidFill>
                <a:latin typeface="CCW Cursive Writing 23" panose="03050602040000000000" pitchFamily="66" charset="0"/>
              </a:rPr>
              <a:t>VENTUS – yellow – </a:t>
            </a:r>
            <a:r>
              <a:rPr lang="en-GB" dirty="0" smtClean="0">
                <a:solidFill>
                  <a:srgbClr val="FFC000"/>
                </a:solidFill>
                <a:latin typeface="CCW Cursive Writing 23" panose="03050602040000000000" pitchFamily="66" charset="0"/>
              </a:rPr>
              <a:t>Mrs </a:t>
            </a:r>
            <a:r>
              <a:rPr lang="en-GB" dirty="0" err="1" smtClean="0">
                <a:solidFill>
                  <a:srgbClr val="FFC000"/>
                </a:solidFill>
                <a:latin typeface="CCW Cursive Writing 23" panose="03050602040000000000" pitchFamily="66" charset="0"/>
              </a:rPr>
              <a:t>Taheir</a:t>
            </a:r>
            <a:r>
              <a:rPr lang="en-GB" dirty="0" smtClean="0">
                <a:solidFill>
                  <a:srgbClr val="FFC000"/>
                </a:solidFill>
                <a:latin typeface="CCW Cursive Writing 23" panose="03050602040000000000" pitchFamily="66" charset="0"/>
              </a:rPr>
              <a:t> </a:t>
            </a:r>
          </a:p>
          <a:p>
            <a:pPr marL="0" indent="0">
              <a:buNone/>
            </a:pP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010285664"/>
              </p:ext>
            </p:extLst>
          </p:nvPr>
        </p:nvGraphicFramePr>
        <p:xfrm>
          <a:off x="6505874" y="200788"/>
          <a:ext cx="4691778" cy="1489900"/>
        </p:xfrm>
        <a:graphic>
          <a:graphicData uri="http://schemas.openxmlformats.org/presentationml/2006/ole">
            <mc:AlternateContent xmlns:mc="http://schemas.openxmlformats.org/markup-compatibility/2006">
              <mc:Choice xmlns:v="urn:schemas-microsoft-com:vml" Requires="v">
                <p:oleObj spid="_x0000_s3075" name="Document" r:id="rId3" imgW="9793194" imgH="3110149" progId="Word.Document.12">
                  <p:embed/>
                </p:oleObj>
              </mc:Choice>
              <mc:Fallback>
                <p:oleObj name="Document" r:id="rId3" imgW="9793194" imgH="3110149" progId="Word.Document.12">
                  <p:embed/>
                  <p:pic>
                    <p:nvPicPr>
                      <p:cNvPr id="7" name="Object 6"/>
                      <p:cNvPicPr/>
                      <p:nvPr/>
                    </p:nvPicPr>
                    <p:blipFill>
                      <a:blip r:embed="rId4"/>
                      <a:stretch>
                        <a:fillRect/>
                      </a:stretch>
                    </p:blipFill>
                    <p:spPr>
                      <a:xfrm>
                        <a:off x="6505874" y="200788"/>
                        <a:ext cx="4691778" cy="1489900"/>
                      </a:xfrm>
                      <a:prstGeom prst="rect">
                        <a:avLst/>
                      </a:prstGeom>
                    </p:spPr>
                  </p:pic>
                </p:oleObj>
              </mc:Fallback>
            </mc:AlternateContent>
          </a:graphicData>
        </a:graphic>
      </p:graphicFrame>
    </p:spTree>
    <p:extLst>
      <p:ext uri="{BB962C8B-B14F-4D97-AF65-F5344CB8AC3E}">
        <p14:creationId xmlns:p14="http://schemas.microsoft.com/office/powerpoint/2010/main" val="2787703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CW Cursive Writing 23" panose="03050602040000000000" pitchFamily="66" charset="0"/>
              </a:rPr>
              <a:t>The theme for this year is </a:t>
            </a:r>
            <a:r>
              <a:rPr lang="en-GB" dirty="0" smtClean="0">
                <a:solidFill>
                  <a:srgbClr val="7030A0"/>
                </a:solidFill>
                <a:latin typeface="CCW Cursive Writing 23" panose="03050602040000000000" pitchFamily="66" charset="0"/>
              </a:rPr>
              <a:t>Emergency Response Services</a:t>
            </a:r>
            <a:endParaRPr lang="en-GB" dirty="0">
              <a:solidFill>
                <a:srgbClr val="7030A0"/>
              </a:solidFill>
              <a:latin typeface="CCW Cursive Writing 23" panose="03050602040000000000" pitchFamily="66" charset="0"/>
            </a:endParaRPr>
          </a:p>
        </p:txBody>
      </p:sp>
      <p:pic>
        <p:nvPicPr>
          <p:cNvPr id="5" name="Picture 4"/>
          <p:cNvPicPr>
            <a:picLocks noChangeAspect="1"/>
          </p:cNvPicPr>
          <p:nvPr/>
        </p:nvPicPr>
        <p:blipFill>
          <a:blip r:embed="rId2"/>
          <a:stretch>
            <a:fillRect/>
          </a:stretch>
        </p:blipFill>
        <p:spPr>
          <a:xfrm>
            <a:off x="466758" y="2163388"/>
            <a:ext cx="2166196" cy="1724678"/>
          </a:xfrm>
          <a:prstGeom prst="rect">
            <a:avLst/>
          </a:prstGeom>
        </p:spPr>
      </p:pic>
      <p:grpSp>
        <p:nvGrpSpPr>
          <p:cNvPr id="6" name="Group 5"/>
          <p:cNvGrpSpPr/>
          <p:nvPr/>
        </p:nvGrpSpPr>
        <p:grpSpPr>
          <a:xfrm>
            <a:off x="2823857" y="2244748"/>
            <a:ext cx="1925980" cy="1661554"/>
            <a:chOff x="9302931" y="391250"/>
            <a:chExt cx="1925980" cy="1661554"/>
          </a:xfrm>
        </p:grpSpPr>
        <p:pic>
          <p:nvPicPr>
            <p:cNvPr id="7" name="Picture 6"/>
            <p:cNvPicPr>
              <a:picLocks noChangeAspect="1"/>
            </p:cNvPicPr>
            <p:nvPr/>
          </p:nvPicPr>
          <p:blipFill rotWithShape="1">
            <a:blip r:embed="rId3"/>
            <a:srcRect l="43505" t="16572" r="44782" b="62973"/>
            <a:stretch/>
          </p:blipFill>
          <p:spPr>
            <a:xfrm>
              <a:off x="9490166" y="391250"/>
              <a:ext cx="1524000" cy="1496292"/>
            </a:xfrm>
            <a:prstGeom prst="rect">
              <a:avLst/>
            </a:prstGeom>
          </p:spPr>
        </p:pic>
        <p:sp>
          <p:nvSpPr>
            <p:cNvPr id="8" name="Rectangle 7"/>
            <p:cNvSpPr/>
            <p:nvPr/>
          </p:nvSpPr>
          <p:spPr>
            <a:xfrm>
              <a:off x="9302931" y="1595396"/>
              <a:ext cx="429491" cy="457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9" name="Rectangle 8"/>
            <p:cNvSpPr/>
            <p:nvPr/>
          </p:nvSpPr>
          <p:spPr>
            <a:xfrm>
              <a:off x="10799420" y="1595396"/>
              <a:ext cx="429491" cy="457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grpSp>
      <p:pic>
        <p:nvPicPr>
          <p:cNvPr id="10" name="Picture 2" descr="Igni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580" y="2163388"/>
            <a:ext cx="1755099" cy="17907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p:cNvPicPr>
            <a:picLocks noChangeAspect="1"/>
          </p:cNvPicPr>
          <p:nvPr/>
        </p:nvPicPr>
        <p:blipFill rotWithShape="1">
          <a:blip r:embed="rId5"/>
          <a:srcRect l="3333" t="15926" r="82917" b="72716"/>
          <a:stretch/>
        </p:blipFill>
        <p:spPr>
          <a:xfrm>
            <a:off x="8795463" y="2408694"/>
            <a:ext cx="2514600" cy="1168400"/>
          </a:xfrm>
          <a:prstGeom prst="rect">
            <a:avLst/>
          </a:prstGeom>
        </p:spPr>
      </p:pic>
      <p:pic>
        <p:nvPicPr>
          <p:cNvPr id="12" name="Picture 11" descr="A close up of a sign&#10;&#10;Description automatically generated">
            <a:extLst>
              <a:ext uri="{FF2B5EF4-FFF2-40B4-BE49-F238E27FC236}">
                <a16:creationId xmlns:a16="http://schemas.microsoft.com/office/drawing/2014/main" id="{184C4405-DDC7-AB43-8834-E5BE202FC5D2}"/>
              </a:ext>
            </a:extLst>
          </p:cNvPr>
          <p:cNvPicPr/>
          <p:nvPr/>
        </p:nvPicPr>
        <p:blipFill rotWithShape="1">
          <a:blip r:embed="rId6" cstate="print">
            <a:extLst>
              <a:ext uri="{28A0092B-C50C-407E-A947-70E740481C1C}">
                <a14:useLocalDpi xmlns:a14="http://schemas.microsoft.com/office/drawing/2010/main" val="0"/>
              </a:ext>
            </a:extLst>
          </a:blip>
          <a:srcRect l="15496" r="12596" b="3553"/>
          <a:stretch/>
        </p:blipFill>
        <p:spPr>
          <a:xfrm>
            <a:off x="466758" y="4360766"/>
            <a:ext cx="1906905" cy="1856105"/>
          </a:xfrm>
          <a:prstGeom prst="rect">
            <a:avLst/>
          </a:prstGeom>
        </p:spPr>
      </p:pic>
      <p:pic>
        <p:nvPicPr>
          <p:cNvPr id="13" name="Picture 12"/>
          <p:cNvPicPr>
            <a:picLocks noChangeAspect="1"/>
          </p:cNvPicPr>
          <p:nvPr/>
        </p:nvPicPr>
        <p:blipFill>
          <a:blip r:embed="rId7"/>
          <a:stretch>
            <a:fillRect/>
          </a:stretch>
        </p:blipFill>
        <p:spPr>
          <a:xfrm>
            <a:off x="2373664" y="4703473"/>
            <a:ext cx="2376174" cy="1170689"/>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E3F1FA80-6C4D-EA43-8058-C27F4715D1E9}"/>
              </a:ext>
            </a:extLst>
          </p:cNvPr>
          <p:cNvPicPr/>
          <p:nvPr/>
        </p:nvPicPr>
        <p:blipFill>
          <a:blip r:embed="rId8"/>
          <a:stretch>
            <a:fillRect/>
          </a:stretch>
        </p:blipFill>
        <p:spPr>
          <a:xfrm>
            <a:off x="6678580" y="4345841"/>
            <a:ext cx="1908464" cy="1885951"/>
          </a:xfrm>
          <a:prstGeom prst="rect">
            <a:avLst/>
          </a:prstGeom>
          <a:ln>
            <a:noFill/>
          </a:ln>
        </p:spPr>
      </p:pic>
      <p:pic>
        <p:nvPicPr>
          <p:cNvPr id="15" name="Picture 14"/>
          <p:cNvPicPr>
            <a:picLocks noChangeAspect="1"/>
          </p:cNvPicPr>
          <p:nvPr/>
        </p:nvPicPr>
        <p:blipFill>
          <a:blip r:embed="rId9"/>
          <a:stretch>
            <a:fillRect/>
          </a:stretch>
        </p:blipFill>
        <p:spPr>
          <a:xfrm>
            <a:off x="8924050" y="4737433"/>
            <a:ext cx="2257425" cy="962025"/>
          </a:xfrm>
          <a:prstGeom prst="rect">
            <a:avLst/>
          </a:prstGeom>
        </p:spPr>
      </p:pic>
      <p:sp>
        <p:nvSpPr>
          <p:cNvPr id="16" name="Rectangle 15"/>
          <p:cNvSpPr/>
          <p:nvPr/>
        </p:nvSpPr>
        <p:spPr>
          <a:xfrm>
            <a:off x="239843" y="2033396"/>
            <a:ext cx="4706911" cy="1984661"/>
          </a:xfrm>
          <a:prstGeom prst="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Rectangle 16"/>
          <p:cNvSpPr/>
          <p:nvPr/>
        </p:nvSpPr>
        <p:spPr>
          <a:xfrm>
            <a:off x="239842" y="4248396"/>
            <a:ext cx="4706911" cy="1984661"/>
          </a:xfrm>
          <a:prstGeom prst="rect">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 name="Rectangle 17"/>
          <p:cNvSpPr/>
          <p:nvPr/>
        </p:nvSpPr>
        <p:spPr>
          <a:xfrm>
            <a:off x="6646889" y="2033395"/>
            <a:ext cx="4706911" cy="1984661"/>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 name="Rectangle 18"/>
          <p:cNvSpPr/>
          <p:nvPr/>
        </p:nvSpPr>
        <p:spPr>
          <a:xfrm>
            <a:off x="6646888" y="4223220"/>
            <a:ext cx="4706911" cy="1984661"/>
          </a:xfrm>
          <a:prstGeom prst="rect">
            <a:avLst/>
          </a:prstGeom>
          <a:noFill/>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3167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CW Cursive Writing 23" panose="03050602040000000000" pitchFamily="66" charset="0"/>
              </a:rPr>
              <a:t>House Captains</a:t>
            </a:r>
            <a:endParaRPr lang="en-GB" dirty="0">
              <a:latin typeface="CCW Cursive Writing 23" panose="03050602040000000000" pitchFamily="66" charset="0"/>
            </a:endParaRPr>
          </a:p>
        </p:txBody>
      </p:sp>
      <p:sp>
        <p:nvSpPr>
          <p:cNvPr id="3" name="Content Placeholder 2"/>
          <p:cNvSpPr>
            <a:spLocks noGrp="1"/>
          </p:cNvSpPr>
          <p:nvPr>
            <p:ph idx="1"/>
          </p:nvPr>
        </p:nvSpPr>
        <p:spPr/>
        <p:txBody>
          <a:bodyPr>
            <a:normAutofit fontScale="85000" lnSpcReduction="20000"/>
          </a:bodyPr>
          <a:lstStyle/>
          <a:p>
            <a:pPr marL="0" indent="0" algn="ctr">
              <a:lnSpc>
                <a:spcPct val="150000"/>
              </a:lnSpc>
              <a:buNone/>
            </a:pPr>
            <a:r>
              <a:rPr lang="en-GB" dirty="0" smtClean="0">
                <a:latin typeface="CCW Cursive Writing 23" panose="03050602040000000000" pitchFamily="66" charset="0"/>
              </a:rPr>
              <a:t>We will have four house captains from year 6.</a:t>
            </a:r>
          </a:p>
          <a:p>
            <a:pPr marL="0" indent="0" algn="ctr">
              <a:lnSpc>
                <a:spcPct val="150000"/>
              </a:lnSpc>
              <a:buNone/>
            </a:pPr>
            <a:r>
              <a:rPr lang="en-GB" dirty="0" smtClean="0">
                <a:latin typeface="CCW Cursive Writing 23" panose="03050602040000000000" pitchFamily="66" charset="0"/>
              </a:rPr>
              <a:t>We will have four vice house captains from year 5. </a:t>
            </a:r>
          </a:p>
          <a:p>
            <a:pPr marL="0" indent="0" algn="ctr">
              <a:lnSpc>
                <a:spcPct val="150000"/>
              </a:lnSpc>
              <a:buNone/>
            </a:pPr>
            <a:r>
              <a:rPr lang="en-GB" dirty="0" smtClean="0">
                <a:latin typeface="CCW Cursive Writing 23" panose="03050602040000000000" pitchFamily="66" charset="0"/>
              </a:rPr>
              <a:t>The </a:t>
            </a:r>
            <a:r>
              <a:rPr lang="en-GB" dirty="0">
                <a:latin typeface="CCW Cursive Writing 23" panose="03050602040000000000" pitchFamily="66" charset="0"/>
              </a:rPr>
              <a:t>House Captains and vice captains will introduce themselves in one of your assemblies very </a:t>
            </a:r>
            <a:r>
              <a:rPr lang="en-GB" dirty="0" smtClean="0">
                <a:latin typeface="CCW Cursive Writing 23" panose="03050602040000000000" pitchFamily="66" charset="0"/>
              </a:rPr>
              <a:t>soon, once they have been chosen.</a:t>
            </a:r>
            <a:endParaRPr lang="en-GB" dirty="0">
              <a:latin typeface="CCW Cursive Writing 23" panose="03050602040000000000" pitchFamily="66" charset="0"/>
            </a:endParaRPr>
          </a:p>
          <a:p>
            <a:pPr marL="0" indent="0" algn="ctr">
              <a:lnSpc>
                <a:spcPct val="150000"/>
              </a:lnSpc>
              <a:buNone/>
            </a:pPr>
            <a:endParaRPr lang="en-GB" dirty="0">
              <a:latin typeface="CCW Cursive Writing 23" panose="03050602040000000000" pitchFamily="66" charset="0"/>
            </a:endParaRPr>
          </a:p>
        </p:txBody>
      </p:sp>
    </p:spTree>
    <p:extLst>
      <p:ext uri="{BB962C8B-B14F-4D97-AF65-F5344CB8AC3E}">
        <p14:creationId xmlns:p14="http://schemas.microsoft.com/office/powerpoint/2010/main" val="1695230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344</Words>
  <Application>Microsoft Office PowerPoint</Application>
  <PresentationFormat>Widescreen</PresentationFormat>
  <Paragraphs>40</Paragraphs>
  <Slides>11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Calibri</vt:lpstr>
      <vt:lpstr>Calibri Light</vt:lpstr>
      <vt:lpstr>CCW Cursive Writing 23</vt:lpstr>
      <vt:lpstr>XCCW Joined 23a</vt:lpstr>
      <vt:lpstr>Office Theme</vt:lpstr>
      <vt:lpstr>Document</vt:lpstr>
      <vt:lpstr>House Teams</vt:lpstr>
      <vt:lpstr>The House System</vt:lpstr>
      <vt:lpstr>The House System</vt:lpstr>
      <vt:lpstr>House Points/Dojos</vt:lpstr>
      <vt:lpstr>How they are gained? </vt:lpstr>
      <vt:lpstr>PowerPoint Presentation</vt:lpstr>
      <vt:lpstr>The Houses</vt:lpstr>
      <vt:lpstr>The theme for this year is Emergency Response Services</vt:lpstr>
      <vt:lpstr>House Captains</vt:lpstr>
      <vt:lpstr>Roles and responsibilities of captain and vice captain  Display in hall for winners, set up competitions, share results in assemblies, take part in assemblies, help on sports day,  helping on competitions, promotion of charities, gathering feedback on charity days, introduce house system to year one</vt:lpstr>
      <vt:lpstr>How to apply  </vt:lpstr>
    </vt:vector>
  </TitlesOfParts>
  <Company>Kings Hill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Teams</dc:title>
  <dc:creator>M Roberts</dc:creator>
  <cp:lastModifiedBy>S Bahia</cp:lastModifiedBy>
  <cp:revision>25</cp:revision>
  <dcterms:created xsi:type="dcterms:W3CDTF">2024-09-10T07:37:44Z</dcterms:created>
  <dcterms:modified xsi:type="dcterms:W3CDTF">2024-09-18T13:11:53Z</dcterms:modified>
</cp:coreProperties>
</file>